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7"/>
  </p:notesMasterIdLst>
  <p:sldIdLst>
    <p:sldId id="271" r:id="rId2"/>
    <p:sldId id="378" r:id="rId3"/>
    <p:sldId id="308" r:id="rId4"/>
    <p:sldId id="270" r:id="rId5"/>
    <p:sldId id="327" r:id="rId6"/>
    <p:sldId id="344" r:id="rId7"/>
    <p:sldId id="274" r:id="rId8"/>
    <p:sldId id="346" r:id="rId9"/>
    <p:sldId id="366" r:id="rId10"/>
    <p:sldId id="325" r:id="rId11"/>
    <p:sldId id="367" r:id="rId12"/>
    <p:sldId id="373" r:id="rId13"/>
    <p:sldId id="384" r:id="rId14"/>
    <p:sldId id="390" r:id="rId15"/>
    <p:sldId id="369" r:id="rId16"/>
    <p:sldId id="320" r:id="rId17"/>
    <p:sldId id="398" r:id="rId18"/>
    <p:sldId id="321" r:id="rId19"/>
    <p:sldId id="362" r:id="rId20"/>
    <p:sldId id="343" r:id="rId21"/>
    <p:sldId id="365" r:id="rId22"/>
    <p:sldId id="350" r:id="rId23"/>
    <p:sldId id="351" r:id="rId24"/>
    <p:sldId id="395" r:id="rId25"/>
    <p:sldId id="38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94717" autoAdjust="0"/>
  </p:normalViewPr>
  <p:slideViewPr>
    <p:cSldViewPr>
      <p:cViewPr>
        <p:scale>
          <a:sx n="70" d="100"/>
          <a:sy n="70" d="100"/>
        </p:scale>
        <p:origin x="-1536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90A94-F8F4-4868-92BF-7913DBF08C8F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35C82-1DA7-452D-88F9-6F2428ED7C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0946C7B-0C72-451E-BF44-DE58BE9646E9}" type="datetimeFigureOut">
              <a:rPr lang="ru-RU" smtClean="0"/>
              <a:pPr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754A09-6DB8-428E-A468-C89473D605B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library.vstu.ru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z="6800" dirty="0" smtClean="0">
                <a:solidFill>
                  <a:srgbClr val="FFC000"/>
                </a:solidFill>
                <a:latin typeface="+mn-lt"/>
              </a:rPr>
              <a:t>Библиотека ВолгГТУ–</a:t>
            </a:r>
            <a:br>
              <a:rPr lang="ru-RU" sz="6800" dirty="0" smtClean="0">
                <a:solidFill>
                  <a:srgbClr val="FFC000"/>
                </a:solidFill>
                <a:latin typeface="+mn-lt"/>
              </a:rPr>
            </a:br>
            <a:r>
              <a:rPr lang="ru-RU" sz="6800" dirty="0" smtClean="0">
                <a:solidFill>
                  <a:srgbClr val="FFC000"/>
                </a:solidFill>
                <a:latin typeface="+mn-lt"/>
              </a:rPr>
              <a:t> гордость </a:t>
            </a:r>
            <a:r>
              <a:rPr lang="ru-RU" sz="6800" dirty="0" err="1" smtClean="0">
                <a:solidFill>
                  <a:srgbClr val="FFC000"/>
                </a:solidFill>
                <a:latin typeface="+mn-lt"/>
              </a:rPr>
              <a:t>политеха</a:t>
            </a:r>
            <a:r>
              <a:rPr lang="ru-RU" sz="600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ru-RU" sz="6000" dirty="0" smtClean="0">
                <a:solidFill>
                  <a:srgbClr val="FFC000"/>
                </a:solidFill>
                <a:latin typeface="+mn-lt"/>
              </a:rPr>
            </a:br>
            <a:r>
              <a:rPr lang="ru-RU" sz="6000" dirty="0" smtClean="0">
                <a:solidFill>
                  <a:srgbClr val="FFC000"/>
                </a:solidFill>
                <a:latin typeface="+mn-lt"/>
              </a:rPr>
              <a:t/>
            </a:r>
            <a:br>
              <a:rPr lang="ru-RU" sz="6000" dirty="0" smtClean="0">
                <a:solidFill>
                  <a:srgbClr val="FFC000"/>
                </a:solidFill>
                <a:latin typeface="+mn-lt"/>
              </a:rPr>
            </a:br>
            <a:r>
              <a:rPr lang="ru-RU" sz="4000" dirty="0" smtClean="0">
                <a:solidFill>
                  <a:srgbClr val="FFC000"/>
                </a:solidFill>
                <a:latin typeface="+mn-lt"/>
              </a:rPr>
              <a:t>(к </a:t>
            </a:r>
            <a:r>
              <a:rPr lang="ru-RU" sz="4000" dirty="0" smtClean="0">
                <a:solidFill>
                  <a:srgbClr val="FFC000"/>
                </a:solidFill>
              </a:rPr>
              <a:t>90-летию со дня основания)</a:t>
            </a:r>
            <a:r>
              <a:rPr lang="ru-RU" sz="3600" dirty="0" smtClean="0">
                <a:solidFill>
                  <a:srgbClr val="FFC000"/>
                </a:solidFill>
              </a:rPr>
              <a:t/>
            </a:r>
            <a:br>
              <a:rPr lang="ru-RU" sz="3600" dirty="0" smtClean="0">
                <a:solidFill>
                  <a:srgbClr val="FFC000"/>
                </a:solidFill>
              </a:rPr>
            </a:br>
            <a:endParaRPr lang="ru-RU" sz="3600" dirty="0">
              <a:solidFill>
                <a:srgbClr val="FFC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http://library.vstu.ru/sites/default/files/image/Ramz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08720"/>
            <a:ext cx="3429024" cy="44491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Вертикальный свиток 3"/>
          <p:cNvSpPr/>
          <p:nvPr/>
        </p:nvSpPr>
        <p:spPr>
          <a:xfrm>
            <a:off x="3000364" y="428604"/>
            <a:ext cx="6143636" cy="6000792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        С 2004 года библиотекой руководит Ирина Михайловна </a:t>
            </a:r>
            <a:r>
              <a:rPr lang="ru-RU" sz="2000" dirty="0" err="1" smtClean="0">
                <a:solidFill>
                  <a:schemeClr val="tx1"/>
                </a:solidFill>
                <a:ea typeface="Times New Roman" pitchFamily="18" charset="0"/>
              </a:rPr>
              <a:t>Рамзина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, «Почётный работник высшего образования Российской Федерации».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Благодаря её усилиям, творческому потенциалу сформирован высококвалифицированный коллектив сотрудников, внедрены новые информационные технологии, что позволило превратить университетскую библиотеку в </a:t>
            </a:r>
            <a:r>
              <a:rPr lang="ru-RU" sz="2000" dirty="0" smtClean="0">
                <a:solidFill>
                  <a:schemeClr val="tx1"/>
                </a:solidFill>
              </a:rPr>
              <a:t>многофункциональный информационный, образовательный,  научный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центр вуза, отвечающий всем требованиям современного образования.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Горизонтальный свиток 12"/>
          <p:cNvSpPr/>
          <p:nvPr/>
        </p:nvSpPr>
        <p:spPr>
          <a:xfrm>
            <a:off x="251520" y="357166"/>
            <a:ext cx="8178132" cy="600079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tx1"/>
                </a:solidFill>
                <a:ea typeface="Times New Roman" pitchFamily="18" charset="0"/>
              </a:rPr>
              <a:t>Впервые был разработан стратегический план развития библиотеки, который нашел отражение в плане развития материально- технической базы университета на 2006-2008 годы. Поэтапно внедряются модули автоматизированной системы MARC-SQL, что способствовало дальнейшей автоматизации всех библиотечно-библиографических процессов в библиотеке.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chemeClr val="tx1"/>
                </a:solidFill>
                <a:ea typeface="Times New Roman" pitchFamily="18" charset="0"/>
              </a:rPr>
              <a:t>   В эти годы наша библиотека становится участницей проекта «Межрегиональная аналитическая роспись статей» (МАРС). </a:t>
            </a:r>
            <a:endParaRPr lang="ru-RU" sz="2200" dirty="0" smtClean="0">
              <a:solidFill>
                <a:schemeClr val="tx1"/>
              </a:solidFill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200" dirty="0" smtClean="0">
              <a:solidFill>
                <a:schemeClr val="tx1"/>
              </a:solidFill>
              <a:ea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://library.vstu.ru/sites/default/files/styles/slider1/public/-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48680"/>
            <a:ext cx="3923927" cy="244827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Вертикальный свиток 4"/>
          <p:cNvSpPr/>
          <p:nvPr/>
        </p:nvSpPr>
        <p:spPr>
          <a:xfrm>
            <a:off x="3357554" y="260648"/>
            <a:ext cx="5572164" cy="6192688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Фонд библиотеки составляет свыше 2,5 млн. экземпляров изданий на традиционных и электронных носителях по всем отраслям знаний.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just"/>
            <a:r>
              <a:rPr lang="ru-RU" sz="2000" b="1" dirty="0" smtClean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Ежегодно библиотека подписывает 400 названий периодических изданий по образовательным и научным программам вуза.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Picture 6" descr="http://library.vstu.ru/sites/default/files/styles/slider1/public/12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707904" cy="2024633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0" y="214290"/>
            <a:ext cx="9144000" cy="6357982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ea typeface="Times New Roman" pitchFamily="18" charset="0"/>
              </a:rPr>
              <a:t>Абонемент учебной литературы (ауд. ГУК-016). </a:t>
            </a:r>
          </a:p>
        </p:txBody>
      </p:sp>
      <p:pic>
        <p:nvPicPr>
          <p:cNvPr id="3" name="Picture 2" descr="http://library.vstu.ru/sites/default/files/styles/slider1/public/LK-410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000924" cy="3143272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1142976" y="4643446"/>
            <a:ext cx="6786610" cy="178595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    С 2006 г. библиотека использует технологию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штрихового кодирования книжного фонда. Это позволило автоматизировать книговыдачу, регистрацию и учет пользователей.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0" y="142852"/>
            <a:ext cx="9144000" cy="3643338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sz="1900" dirty="0" smtClean="0">
                <a:solidFill>
                  <a:schemeClr val="tx1"/>
                </a:solidFill>
              </a:rPr>
              <a:t>В 2008 году библиотека провела международную научно-практическую конференцию «Университетская библиотека: от традиций к инновациям». В ней принимали участие 159 сотрудников информационно-библиотечных центров, библиотеки по естественным наукам РАН, вузовских библиотек Москвы, Санкт-Петербурга, Казани, Ставрополя, Волгограда и др. городов.</a:t>
            </a:r>
          </a:p>
          <a:p>
            <a:pPr algn="just"/>
            <a:r>
              <a:rPr lang="ru-RU" sz="1900" dirty="0" smtClean="0">
                <a:solidFill>
                  <a:schemeClr val="tx1"/>
                </a:solidFill>
              </a:rPr>
              <a:t>Формируется ресурсная база библиотеки. Организован доступ к электронным ресурсам по тематике научной и учебной деятельности вуза. </a:t>
            </a:r>
          </a:p>
          <a:p>
            <a:pPr algn="just"/>
            <a:r>
              <a:rPr lang="ru-RU" sz="1900" dirty="0" smtClean="0">
                <a:solidFill>
                  <a:schemeClr val="tx1"/>
                </a:solidFill>
              </a:rPr>
              <a:t>Осуществлена переподготовка библиотечных специалистов для работы с электронными образовательными ресурсами для обучения пользователей информационной грамотности. </a:t>
            </a:r>
          </a:p>
          <a:p>
            <a:endParaRPr lang="ru-RU" sz="2200" dirty="0" smtClean="0">
              <a:solidFill>
                <a:schemeClr val="tx1"/>
              </a:solidFill>
            </a:endParaRPr>
          </a:p>
          <a:p>
            <a:endParaRPr lang="ru-RU" sz="2200" dirty="0" smtClean="0">
              <a:solidFill>
                <a:schemeClr val="tx1"/>
              </a:solidFill>
            </a:endParaRPr>
          </a:p>
          <a:p>
            <a:endParaRPr lang="ru-RU" sz="22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 descr="C:\Documents and Settings\sotrudnik\Рабочий стол\Общие\Дабижа (фото)\фото семинар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1071538" y="4000504"/>
            <a:ext cx="4572032" cy="264320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429256" y="4214818"/>
            <a:ext cx="3257544" cy="2214578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компьютерный класс</a:t>
            </a:r>
            <a:br>
              <a:rPr lang="ru-RU" sz="20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 (ауд. В-302)</a:t>
            </a:r>
            <a:endParaRPr lang="ru-RU" sz="20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0" y="0"/>
            <a:ext cx="9144000" cy="3857628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900" dirty="0" smtClean="0">
                <a:solidFill>
                  <a:schemeClr val="tx1"/>
                </a:solidFill>
              </a:rPr>
              <a:t>        </a:t>
            </a:r>
            <a:r>
              <a:rPr lang="ru-RU" sz="2000" dirty="0" smtClean="0">
                <a:solidFill>
                  <a:schemeClr val="tx1"/>
                </a:solidFill>
              </a:rPr>
              <a:t>Библиотека с 2009 года занимается изучением и анализом публикационной активности профессорско-преподавательского состава университета с использованием </a:t>
            </a:r>
            <a:r>
              <a:rPr lang="ru-RU" sz="2000" dirty="0" err="1" smtClean="0">
                <a:solidFill>
                  <a:schemeClr val="tx1"/>
                </a:solidFill>
              </a:rPr>
              <a:t>наукометрических</a:t>
            </a:r>
            <a:r>
              <a:rPr lang="ru-RU" sz="2000" dirty="0" smtClean="0">
                <a:solidFill>
                  <a:schemeClr val="tx1"/>
                </a:solidFill>
              </a:rPr>
              <a:t> БД РИНЦ, </a:t>
            </a:r>
            <a:r>
              <a:rPr lang="ru-RU" sz="2000" dirty="0" err="1" smtClean="0">
                <a:solidFill>
                  <a:schemeClr val="tx1"/>
                </a:solidFill>
              </a:rPr>
              <a:t>Scopus</a:t>
            </a:r>
            <a:r>
              <a:rPr lang="ru-RU" sz="2000" dirty="0" smtClean="0">
                <a:solidFill>
                  <a:schemeClr val="tx1"/>
                </a:solidFill>
              </a:rPr>
              <a:t>. </a:t>
            </a: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Библиотека в эти годы значительно расширяет информационно-библиотечные услуги. Нашим читателям на базе электронного каталога предоставляется услуга заказа и бронирования литературы. Электронная доставка документов осуществляется в проекте АРБИКОН. Копии документов можно получить через ВИНИТИ, РНБ, РГБ. Активно используется нашими читателями получение информации через рассылку электронных писем.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6146" name="Picture 2" descr="C:\Documents and Settings\sotrudnik\Рабочий стол\26_DSC0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786190"/>
            <a:ext cx="5214974" cy="235745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857892"/>
            <a:ext cx="8229600" cy="1000108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Зал социально-экономической литературы (ауд. В-303)</a:t>
            </a:r>
            <a:endParaRPr lang="ru-RU" sz="18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Documents and Settings\sotrudnik\Рабочий стол\ОПЕН ОФИС\Копия Фоны для презентаций\К Юбилею Библиотеки\4anu-resear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4286256"/>
            <a:ext cx="6286544" cy="221457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500034" y="214290"/>
            <a:ext cx="8143932" cy="428628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2012 году: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*для студентов разработан </a:t>
            </a:r>
            <a:r>
              <a:rPr lang="ru-RU" sz="2000" dirty="0" err="1" smtClean="0">
                <a:solidFill>
                  <a:schemeClr val="tx1"/>
                </a:solidFill>
                <a:ea typeface="Times New Roman" pitchFamily="18" charset="0"/>
              </a:rPr>
              <a:t>мультимедийный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курс лекций по    основам библиотечно-библиографических знаний для студентов 1-х и 4-х курсов;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*разработаны сетевые версии баз данных: «Публикации сотрудников ВолгГТУ», «</a:t>
            </a:r>
            <a:r>
              <a:rPr lang="ru-RU" sz="2000" dirty="0" err="1" smtClean="0">
                <a:solidFill>
                  <a:schemeClr val="tx1"/>
                </a:solidFill>
                <a:ea typeface="Times New Roman" pitchFamily="18" charset="0"/>
              </a:rPr>
              <a:t>Книгообеспеченность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», автоматизирован процесс заказа книг для кафедр и подразделений вуза.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214282" y="571480"/>
            <a:ext cx="4643470" cy="5572164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соответствии с приказом по вузу № 200 от 02.04.2012 за НТБ было закреплено создание электронно-библиотечной системы ВолгГТУ.  В ЭБС ВолгГТУ вошли издания сотрудников университета, авторефераты диссертаций, защищенные в диссертационных советах университета, сборники материалов конференций, проводимых в вузе.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85860"/>
            <a:ext cx="414340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142984"/>
            <a:ext cx="378621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Вертикальный свиток 3"/>
          <p:cNvSpPr/>
          <p:nvPr/>
        </p:nvSpPr>
        <p:spPr>
          <a:xfrm>
            <a:off x="0" y="428604"/>
            <a:ext cx="5500694" cy="5643602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2013 году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введена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действие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4–я версия сайта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библиотеки (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  <a:hlinkClick r:id="rId3"/>
              </a:rPr>
              <a:t>http://library.vstu.ru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), в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которой 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изменена структура и наполнение разделов, скорректировано содержательно-тематическое наполнение материала.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Создание Web-сайта библиотеки поставило на новый уровень все технологические процессы — от комплектования, каталогизации и справочно-информационного обслуживания до методической работы.</a:t>
            </a:r>
            <a:r>
              <a:rPr lang="ru-RU" sz="2200" dirty="0" smtClean="0">
                <a:solidFill>
                  <a:schemeClr val="tx1"/>
                </a:solidFill>
                <a:ea typeface="Times New Roman" pitchFamily="18" charset="0"/>
              </a:rPr>
              <a:t> </a:t>
            </a:r>
            <a:endParaRPr lang="ru-RU" sz="22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 rot="10800000" flipH="1" flipV="1">
            <a:off x="0" y="5862694"/>
            <a:ext cx="87484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428596" y="0"/>
            <a:ext cx="8072494" cy="40770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2014-2015 гг. основное внимание уделяется проведению тренингов для магистров, аспирантов и профессорско-преподавательского состава по самостоятельному поиску информации в электронном каталоге и научно-образовательных ресурсах библиотеки. Автоматизирован процесс подачи заявок на проведение данных тренингов.</a:t>
            </a:r>
            <a:endParaRPr lang="ru-RU" sz="2000" dirty="0"/>
          </a:p>
        </p:txBody>
      </p:sp>
      <p:pic>
        <p:nvPicPr>
          <p:cNvPr id="6" name="Picture 3" descr="http://library.vstu.ru/sites/default/files/styles/slider1/public/B-303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3789040"/>
            <a:ext cx="7429552" cy="288032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ертикальный свиток 4"/>
          <p:cNvSpPr/>
          <p:nvPr/>
        </p:nvSpPr>
        <p:spPr>
          <a:xfrm>
            <a:off x="214282" y="214290"/>
            <a:ext cx="8643998" cy="2214578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Научно-техническая библиотека, а ныне Информационно-библиотечный центр, была образована вместе с институтом в мае 1930 года, с ним она прошла большой и сложный путь развития и в мае 2020 года отмечает своё 90 летие.</a:t>
            </a:r>
          </a:p>
        </p:txBody>
      </p:sp>
      <p:pic>
        <p:nvPicPr>
          <p:cNvPr id="4" name="Picture 5" descr="C:\Users\Татьяна\Desktop\ибц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428868"/>
            <a:ext cx="7929618" cy="414340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0" y="0"/>
            <a:ext cx="9144000" cy="471488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ru-RU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ctr"/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В 2016 году произошли значительные изменения в университете. </a:t>
            </a:r>
          </a:p>
          <a:p>
            <a:pPr lvl="0" algn="just"/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22 января 2016 года после слияния с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ВолгГАСУ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, ВолгГТУ стал первым в регионе опорным техническим университетом. Эти изменения не могли не коснуться и деятельности научно-технической библиотеки ВолгГТУ. По решению Ученого совета ВолгГТУ (протокол № 5 от 30.11.2016 г.) научно-техническая библиотека ВолгГТУ преобразована в Информационно-библиотечный центр ВолгГТУ путем слияния НТБ ВолгГТУ, НБ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ВолгГАСУ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, НТБ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ВИСТех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, библиотеки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Себряковского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 филиала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ВолгГАСУ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. </a:t>
            </a:r>
          </a:p>
          <a:p>
            <a:pPr lvl="0" algn="just"/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11 октября 2016 г. по решению методического совета библиотек вузов Информационно-библиотечный центр ВолгГТУ стал методическим центром библиотек вузов и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ссузов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 г. Волгограда и Волгоградской области.</a:t>
            </a:r>
            <a:endParaRPr lang="ru-RU" sz="1900" dirty="0" smtClean="0">
              <a:solidFill>
                <a:schemeClr val="tx1"/>
              </a:solidFill>
            </a:endParaRPr>
          </a:p>
          <a:p>
            <a:pPr algn="just"/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4143380"/>
            <a:ext cx="378621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4143380"/>
            <a:ext cx="3929090" cy="2714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285720" y="214290"/>
            <a:ext cx="8858280" cy="642942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Сегодня перед ИБЦ ВолгГТУ стоят новые задачи: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9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1.   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Обеспечение 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эффективной автоматизации при объединении библиотек (единое программное обеспечение, автоматизация технологических процессов:  автоматизация книговыдачи, электронный читательский билет).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2.      Реализация единого информационного пространства (доступ к научно-образовательным ресурсам на единой платформе).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3.      Слияние собственных электронных ресурсов (БД Электронный каталог, БД Труды сотрудников 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ВолгГТУ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, ЭБС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ВолгГТУ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 и др.).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4.     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Наукометрический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 анализ публикационной активности авторов объединенного университета.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5.     Продвижение электронных ресурсов на основе многоуровневой системы обучения профессорско-преподавательского состава и обучающихся университета.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6.  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Обучение 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и переподготовка персонала библиотек (курсы повышения квалификации, участие в конференциях, </a:t>
            </a:r>
            <a:r>
              <a:rPr lang="ru-RU" sz="1900" dirty="0" err="1" smtClean="0">
                <a:solidFill>
                  <a:schemeClr val="tx1"/>
                </a:solidFill>
                <a:ea typeface="Times New Roman" pitchFamily="18" charset="0"/>
              </a:rPr>
              <a:t>вебинарах</a:t>
            </a:r>
            <a:r>
              <a:rPr lang="ru-RU" sz="1900" dirty="0" smtClean="0">
                <a:solidFill>
                  <a:schemeClr val="tx1"/>
                </a:solidFill>
                <a:ea typeface="Times New Roman" pitchFamily="18" charset="0"/>
              </a:rPr>
              <a:t>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0" name="Picture 2" descr="C:\Users\Татьяна\Downloads\img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0"/>
            <a:ext cx="5004048" cy="335699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3491" name="Picture 3" descr="C:\Users\Татьяна\Downloads\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6992"/>
            <a:ext cx="9144000" cy="350100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285720" y="214290"/>
            <a:ext cx="3744416" cy="295232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Научный читальный зал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0" name="Picture 2" descr="http://library.vstu.ru/sites/default/files/styles/slider1/public/200%282%29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14338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Горизонтальный свиток 4"/>
          <p:cNvSpPr/>
          <p:nvPr/>
        </p:nvSpPr>
        <p:spPr>
          <a:xfrm>
            <a:off x="467544" y="4286256"/>
            <a:ext cx="8208912" cy="238310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Научные электронные ресурсы библиотеки  включают 17 англоязычных </a:t>
            </a:r>
            <a:r>
              <a:rPr lang="ru-RU" sz="2200" smtClean="0">
                <a:solidFill>
                  <a:schemeClr val="tx1"/>
                </a:solidFill>
              </a:rPr>
              <a:t>и </a:t>
            </a:r>
            <a:r>
              <a:rPr lang="ru-RU" sz="2200" smtClean="0">
                <a:solidFill>
                  <a:schemeClr val="tx1"/>
                </a:solidFill>
              </a:rPr>
              <a:t>15 </a:t>
            </a:r>
            <a:r>
              <a:rPr lang="ru-RU" sz="2200" dirty="0" smtClean="0">
                <a:solidFill>
                  <a:schemeClr val="tx1"/>
                </a:solidFill>
              </a:rPr>
              <a:t>русскоязычных библиографических и полнотекстовых баз данных.</a:t>
            </a:r>
            <a:endParaRPr lang="ru-RU" sz="2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0"/>
            <a:ext cx="5786446" cy="349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6" name="Горизонтальный свиток 5"/>
          <p:cNvSpPr/>
          <p:nvPr/>
        </p:nvSpPr>
        <p:spPr>
          <a:xfrm>
            <a:off x="142844" y="285728"/>
            <a:ext cx="3143272" cy="2880320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Зал каталогов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0" y="3214686"/>
            <a:ext cx="9144000" cy="3643314"/>
          </a:xfrm>
          <a:prstGeom prst="rect">
            <a:avLst/>
          </a:prstGeom>
          <a:noFill/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://library.vstu.ru/sites/default/files/styles/slider1/public/B-2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643446"/>
            <a:ext cx="4499992" cy="1800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2" name="Picture 4" descr="http://library.vstu.ru/sites/default/files/styles/slider1/public/B-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6625" y="260648"/>
            <a:ext cx="5667375" cy="19442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http://library.vstu.ru/sites/default/files/styles/slider1/public/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0648"/>
            <a:ext cx="3635896" cy="18002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" name="Picture 3" descr="http://library.vstu.ru/sites/default/files/styles/slider1/public/B-3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0570"/>
            <a:ext cx="4716016" cy="194421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7" name="Горизонтальный свиток 6"/>
          <p:cNvSpPr/>
          <p:nvPr/>
        </p:nvSpPr>
        <p:spPr>
          <a:xfrm>
            <a:off x="142844" y="2071678"/>
            <a:ext cx="8786874" cy="2357454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 услугам читателей: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19 читальных залов,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                                  14 абонементов,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                                                              6 компьютерных классов.</a:t>
            </a:r>
            <a:endParaRPr lang="ru-RU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Горизонтальный свиток 6"/>
          <p:cNvSpPr/>
          <p:nvPr/>
        </p:nvSpPr>
        <p:spPr>
          <a:xfrm>
            <a:off x="179512" y="357166"/>
            <a:ext cx="8712968" cy="621510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К предвоенному 1940 году институт имел библиотеку с фондом 80 тыс. томов, которая обеспечивала учебный процесс и научные исследования необходимыми документами, активно работала со студентами. Великая Отечественная война разрушила все планы коллектива библиотеки. В ходе ожесточенных боев в Сталинграде был полностью уничтожен </a:t>
            </a:r>
          </a:p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книжный фонд.</a:t>
            </a:r>
          </a:p>
          <a:p>
            <a:pPr algn="just"/>
            <a:endParaRPr lang="ru-RU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2" descr="C:\Documents and Settings\sotrudnik\Рабочий стол\ОПЕН ОФИС\Копия Фоны для презентаций\К Юбилею Библиотеки\бка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143380"/>
            <a:ext cx="5472608" cy="1643074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http://library.vstu.ru/sites/default/files/image/Baibakov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7019"/>
            <a:ext cx="3563888" cy="47461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</p:spPr>
      </p:pic>
      <p:sp>
        <p:nvSpPr>
          <p:cNvPr id="5" name="Вертикальный свиток 4"/>
          <p:cNvSpPr/>
          <p:nvPr/>
        </p:nvSpPr>
        <p:spPr>
          <a:xfrm>
            <a:off x="2699792" y="0"/>
            <a:ext cx="6444208" cy="685800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50" dirty="0" smtClean="0">
                <a:solidFill>
                  <a:schemeClr val="tx1"/>
                </a:solidFill>
              </a:rPr>
              <a:t>             Вторым рождением библиотеки можно считать 1944 год, когда институт вернулся из эвакуации в Сталинград. Небольшой коллектив библиотеки (3 человека) во главе с директором Александрой Николаевной </a:t>
            </a:r>
            <a:r>
              <a:rPr lang="ru-RU" sz="2050" dirty="0" err="1" smtClean="0">
                <a:solidFill>
                  <a:schemeClr val="tx1"/>
                </a:solidFill>
              </a:rPr>
              <a:t>Байбаковой</a:t>
            </a:r>
            <a:r>
              <a:rPr lang="ru-RU" sz="2050" dirty="0" smtClean="0">
                <a:solidFill>
                  <a:schemeClr val="tx1"/>
                </a:solidFill>
              </a:rPr>
              <a:t> при участии студентов и преподавателей собирал книги, оставшиеся в подвалах разрушенного города. К концу войны фонд библиотеки вырос до 16 тыс. томов (дары жителей города, дары библиотек других городов). Библиотека частично была восстановлена. Среди 40 человек, преподавателей и сотрудников института, награжденных медалью "За доблестный труд в Великой Отечественной войне 1941-1945 годов", была и Александра Николаевна </a:t>
            </a:r>
            <a:r>
              <a:rPr lang="ru-RU" sz="2050" dirty="0" err="1" smtClean="0">
                <a:solidFill>
                  <a:schemeClr val="tx1"/>
                </a:solidFill>
              </a:rPr>
              <a:t>Байбакова</a:t>
            </a:r>
            <a:r>
              <a:rPr lang="ru-RU" sz="2050" dirty="0" smtClean="0">
                <a:solidFill>
                  <a:schemeClr val="tx1"/>
                </a:solidFill>
              </a:rPr>
              <a:t> первый директор научно-технической библиотеки </a:t>
            </a:r>
            <a:r>
              <a:rPr lang="ru-RU" sz="2050" dirty="0" err="1" smtClean="0">
                <a:solidFill>
                  <a:schemeClr val="tx1"/>
                </a:solidFill>
              </a:rPr>
              <a:t>ВолгГТУ</a:t>
            </a:r>
            <a:r>
              <a:rPr lang="ru-RU" sz="2050" dirty="0" smtClean="0">
                <a:solidFill>
                  <a:schemeClr val="tx1"/>
                </a:solidFill>
              </a:rPr>
              <a:t>.</a:t>
            </a:r>
            <a:endParaRPr lang="ru-RU" sz="2050" dirty="0">
              <a:solidFill>
                <a:schemeClr val="tx1"/>
              </a:solidFill>
            </a:endParaRPr>
          </a:p>
        </p:txBody>
      </p:sp>
      <p:pic>
        <p:nvPicPr>
          <p:cNvPr id="4" name="Picture 8" descr="http://library.vstu.ru/sites/default/files/image/Baibakov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563888" cy="47461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pf.mail.ru/cgi-bin/readmsg/img853.jpg?id=15895496000812030234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980728"/>
            <a:ext cx="4500562" cy="409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Вертикальный свиток 4"/>
          <p:cNvSpPr/>
          <p:nvPr/>
        </p:nvSpPr>
        <p:spPr>
          <a:xfrm>
            <a:off x="0" y="0"/>
            <a:ext cx="5429256" cy="6858000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dirty="0" smtClean="0">
                <a:solidFill>
                  <a:schemeClr val="tx1"/>
                </a:solidFill>
              </a:rPr>
              <a:t>1961 год – переезд библиотеки в главный учебный корпус института. В 60-70-е годы было сформировано ядро фонда научной литературы, ставшего одним из самых крупных и многопрофильных среди библиотек города:</a:t>
            </a:r>
          </a:p>
          <a:p>
            <a:pPr lvl="0" algn="just"/>
            <a:r>
              <a:rPr lang="ru-RU" sz="2000" dirty="0" smtClean="0">
                <a:solidFill>
                  <a:schemeClr val="tx1"/>
                </a:solidFill>
              </a:rPr>
              <a:t> *в 1969 году были созданы справочно-библиографический отдел и отдел массовой работы</a:t>
            </a:r>
          </a:p>
          <a:p>
            <a:pPr lvl="0" algn="just"/>
            <a:r>
              <a:rPr lang="ru-RU" sz="2000" dirty="0" smtClean="0">
                <a:solidFill>
                  <a:schemeClr val="tx1"/>
                </a:solidFill>
              </a:rPr>
              <a:t>*в 1975 году - отдел научно - технической информации. Формируется система каталогов.</a:t>
            </a:r>
          </a:p>
          <a:p>
            <a:pPr lvl="0" algn="just"/>
            <a:r>
              <a:rPr lang="ru-RU" sz="2000" dirty="0" smtClean="0">
                <a:solidFill>
                  <a:schemeClr val="tx1"/>
                </a:solidFill>
              </a:rPr>
              <a:t>*улучшению обслуживания читателей способствует деятельность межбиблиотечного абонемента (МБА)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14876" y="4929198"/>
            <a:ext cx="4429124" cy="1500198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1962 г.</a:t>
            </a:r>
            <a:br>
              <a:rPr lang="ru-RU" sz="18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(на фото директор </a:t>
            </a:r>
            <a:r>
              <a:rPr lang="ru-RU" sz="1800" b="0" dirty="0" err="1" smtClean="0">
                <a:solidFill>
                  <a:schemeClr val="tx1"/>
                </a:solidFill>
                <a:latin typeface="+mn-lt"/>
              </a:rPr>
              <a:t>Байбакова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 А. Н., сотрудники библиотеки </a:t>
            </a:r>
            <a:r>
              <a:rPr lang="ru-RU" sz="1800" b="0" dirty="0" err="1" smtClean="0">
                <a:solidFill>
                  <a:schemeClr val="tx1"/>
                </a:solidFill>
                <a:latin typeface="+mn-lt"/>
              </a:rPr>
              <a:t>Летуновская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 А. П.,</a:t>
            </a:r>
            <a:r>
              <a:rPr lang="ru-RU" sz="1800" b="0" dirty="0" smtClean="0">
                <a:solidFill>
                  <a:schemeClr val="tx1"/>
                </a:solidFill>
              </a:rPr>
              <a:t> 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Егорова Г. Н., )</a:t>
            </a:r>
            <a:endParaRPr lang="ru-RU" sz="18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apf.mail.ru/cgi-bin/readmsg/img855.jpg?id=15895507490462773318%3B0%3B1&amp;x-email=lana_lviza%40mail.ru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0"/>
            <a:ext cx="849694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4714884"/>
            <a:ext cx="8229600" cy="642942"/>
          </a:xfrm>
        </p:spPr>
        <p:txBody>
          <a:bodyPr>
            <a:normAutofit/>
          </a:bodyPr>
          <a:lstStyle/>
          <a:p>
            <a:r>
              <a:rPr lang="ru-RU" sz="2200" b="0" dirty="0" smtClean="0">
                <a:solidFill>
                  <a:schemeClr val="tx1"/>
                </a:solidFill>
                <a:effectLst/>
                <a:latin typeface="+mn-lt"/>
              </a:rPr>
              <a:t>20 мая 1975 г. – 45 - летие вуза</a:t>
            </a:r>
            <a:endParaRPr lang="ru-RU" sz="2200" b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0" y="5143512"/>
            <a:ext cx="9144000" cy="1714488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000" dirty="0" smtClean="0">
                <a:solidFill>
                  <a:schemeClr val="tx1"/>
                </a:solidFill>
              </a:rPr>
              <a:t>К 45-летию вуза библиотека стала не просто одним из крупнейших книгохранилищ города, а сформировалась как центр </a:t>
            </a:r>
            <a:r>
              <a:rPr lang="ru-RU" sz="2000" dirty="0" err="1" smtClean="0">
                <a:solidFill>
                  <a:schemeClr val="tx1"/>
                </a:solidFill>
              </a:rPr>
              <a:t>внеучебной</a:t>
            </a:r>
            <a:r>
              <a:rPr lang="ru-RU" sz="2000" dirty="0" smtClean="0">
                <a:solidFill>
                  <a:schemeClr val="tx1"/>
                </a:solidFill>
              </a:rPr>
              <a:t> подготовки студентов, центр </a:t>
            </a:r>
            <a:r>
              <a:rPr lang="ru-RU" sz="2000" dirty="0" err="1" smtClean="0">
                <a:solidFill>
                  <a:schemeClr val="tx1"/>
                </a:solidFill>
              </a:rPr>
              <a:t>справочно-библиогафической</a:t>
            </a:r>
            <a:r>
              <a:rPr lang="ru-RU" sz="2000" dirty="0" smtClean="0">
                <a:solidFill>
                  <a:schemeClr val="tx1"/>
                </a:solidFill>
              </a:rPr>
              <a:t> и информационной работы.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60" name="Picture 8" descr="http://library.vstu.ru/images/mokryak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2" y="857232"/>
            <a:ext cx="3857618" cy="518856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Вертикальный свиток 3"/>
          <p:cNvSpPr/>
          <p:nvPr/>
        </p:nvSpPr>
        <p:spPr>
          <a:xfrm>
            <a:off x="142844" y="500042"/>
            <a:ext cx="5715040" cy="5572164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schemeClr val="tx1"/>
                </a:solidFill>
              </a:rPr>
              <a:t>С 1984 года научно-техническую библиотеку  возглавила Тамара Андреевна </a:t>
            </a:r>
            <a:r>
              <a:rPr lang="ru-RU" sz="2000" dirty="0" err="1" smtClean="0">
                <a:solidFill>
                  <a:schemeClr val="tx1"/>
                </a:solidFill>
              </a:rPr>
              <a:t>Мокрякова</a:t>
            </a:r>
            <a:r>
              <a:rPr lang="ru-RU" sz="2000" dirty="0" smtClean="0">
                <a:solidFill>
                  <a:schemeClr val="tx1"/>
                </a:solidFill>
              </a:rPr>
              <a:t>. Её работа отмечена почетными дипломами, нагрудным знаком "Почетный работник высшего профессионального образования Российской </a:t>
            </a:r>
            <a:r>
              <a:rPr lang="ru-RU" sz="2000" dirty="0" smtClean="0">
                <a:solidFill>
                  <a:schemeClr val="tx1"/>
                </a:solidFill>
              </a:rPr>
              <a:t>Федерации", </a:t>
            </a:r>
            <a:r>
              <a:rPr lang="ru-RU" sz="2000" dirty="0" smtClean="0">
                <a:solidFill>
                  <a:schemeClr val="tx1"/>
                </a:solidFill>
              </a:rPr>
              <a:t>званием "Заслуженный работник культуры Российской Федерации".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357158" y="0"/>
            <a:ext cx="8429684" cy="5000636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200" dirty="0" smtClean="0">
                <a:solidFill>
                  <a:schemeClr val="tx1"/>
                </a:solidFill>
              </a:rPr>
              <a:t> 80-е годы - время качественного совершенствования всех </a:t>
            </a:r>
            <a:r>
              <a:rPr lang="ru-RU" sz="2000" dirty="0" smtClean="0">
                <a:solidFill>
                  <a:schemeClr val="tx1"/>
                </a:solidFill>
              </a:rPr>
              <a:t>сфер деятельности библиотеки, растет фонд, совершенствуется её структура. К услугам читателей 8 абонементов и 10 читальных залов на 540 посадочных мест. В библиотеке функционируют отдел комплектования и научно-технической обработки литературы, справочно-библиографический отдел (СБО), отдел -научно-технической информации (ОНТИ), </a:t>
            </a:r>
            <a:r>
              <a:rPr lang="ru-RU" sz="2200" dirty="0" smtClean="0">
                <a:solidFill>
                  <a:schemeClr val="tx1"/>
                </a:solidFill>
              </a:rPr>
              <a:t>отдел гуманитарно-просветительской работы.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429132"/>
            <a:ext cx="4429156" cy="2637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857752" y="4786322"/>
            <a:ext cx="4071966" cy="1785950"/>
          </a:xfrm>
        </p:spPr>
        <p:txBody>
          <a:bodyPr>
            <a:norm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Научный читальный зал </a:t>
            </a:r>
            <a:br>
              <a:rPr lang="ru-RU" sz="2000" b="0" dirty="0" smtClean="0">
                <a:solidFill>
                  <a:schemeClr val="tx1"/>
                </a:solidFill>
                <a:latin typeface="+mn-lt"/>
              </a:rPr>
            </a:br>
            <a:r>
              <a:rPr lang="ru-RU" sz="2000" b="0" dirty="0" smtClean="0">
                <a:solidFill>
                  <a:schemeClr val="tx1"/>
                </a:solidFill>
                <a:latin typeface="+mn-lt"/>
              </a:rPr>
              <a:t>библиотеки</a:t>
            </a:r>
            <a:endParaRPr lang="ru-RU" sz="20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/>
          <p:nvPr/>
        </p:nvSpPr>
        <p:spPr>
          <a:xfrm>
            <a:off x="0" y="0"/>
            <a:ext cx="9144000" cy="4214818"/>
          </a:xfrm>
          <a:prstGeom prst="verticalScroll">
            <a:avLst>
              <a:gd name="adj" fmla="val 25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               В 90-е годы для научно-технической библиотеки ВолгГТУ - начало автоматизации библиотечно-библиографических процессов. Была создана первая автоматизированная база данных - "Электронная картотека публикаций сотрудников </a:t>
            </a:r>
            <a:r>
              <a:rPr lang="ru-RU" sz="2000" dirty="0" err="1" smtClean="0">
                <a:solidFill>
                  <a:schemeClr val="tx1"/>
                </a:solidFill>
                <a:ea typeface="Times New Roman" pitchFamily="18" charset="0"/>
              </a:rPr>
              <a:t>ВолгГТУ</a:t>
            </a: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", разработанная самостоятельно сотрудниками библиотеки и вычислительного центра. Электронная картотека включает сведения о печатных материалах сотрудников вуза за все годы его существования. Любая кафедра и ее сотрудники могут быстро получить исчерпывающую информацию о своих публикациях за все годы работы или за отдельный период времени.</a:t>
            </a:r>
            <a:endParaRPr lang="ru-RU" sz="2000" dirty="0" smtClean="0">
              <a:solidFill>
                <a:schemeClr val="tx1"/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3419872" y="3857628"/>
            <a:ext cx="5724128" cy="3000372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chemeClr val="tx1"/>
              </a:solidFill>
              <a:ea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1997 году создан отдел автоматизации библиотечных процессов.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ea typeface="Times New Roman" pitchFamily="18" charset="0"/>
              </a:rPr>
              <a:t>В 1998 году библиотека приобрела программное обеспечение MARC-SQL и была начата работа по переводу традиционного карточного каталога в электронный каталог.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900" dirty="0" smtClean="0">
              <a:solidFill>
                <a:schemeClr val="tx1"/>
              </a:solidFill>
              <a:ea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429132"/>
            <a:ext cx="300039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2331</TotalTime>
  <Words>1073</Words>
  <Application>Microsoft Office PowerPoint</Application>
  <PresentationFormat>Экран (4:3)</PresentationFormat>
  <Paragraphs>103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Апекс</vt:lpstr>
      <vt:lpstr>Библиотека ВолгГТУ–  гордость политеха  (к 90-летию со дня основания) </vt:lpstr>
      <vt:lpstr>Слайд 2</vt:lpstr>
      <vt:lpstr>Слайд 3</vt:lpstr>
      <vt:lpstr>Слайд 4</vt:lpstr>
      <vt:lpstr>1962 г. (на фото директор Байбакова А. Н., сотрудники библиотеки Летуновская А. П., Егорова Г. Н., )</vt:lpstr>
      <vt:lpstr>20 мая 1975 г. – 45 - летие вуза</vt:lpstr>
      <vt:lpstr>Слайд 7</vt:lpstr>
      <vt:lpstr>Научный читальный зал  библиотеки</vt:lpstr>
      <vt:lpstr>Слайд 9</vt:lpstr>
      <vt:lpstr>Слайд 10</vt:lpstr>
      <vt:lpstr>Слайд 11</vt:lpstr>
      <vt:lpstr>Слайд 12</vt:lpstr>
      <vt:lpstr>Слайд 13</vt:lpstr>
      <vt:lpstr>компьютерный класс  (ауд. В-302)</vt:lpstr>
      <vt:lpstr>Зал социально-экономической литературы (ауд. В-303)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sotrudnik</dc:creator>
  <cp:lastModifiedBy>sotrudnik</cp:lastModifiedBy>
  <cp:revision>251</cp:revision>
  <dcterms:created xsi:type="dcterms:W3CDTF">2020-03-12T09:15:04Z</dcterms:created>
  <dcterms:modified xsi:type="dcterms:W3CDTF">2020-05-18T17:45:38Z</dcterms:modified>
</cp:coreProperties>
</file>